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8B8E"/>
    <a:srgbClr val="8281C0"/>
    <a:srgbClr val="69AACE"/>
    <a:srgbClr val="E7EB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67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606BD-0B19-EA42-1936-A61F133FA8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00390E-B2FB-E711-7702-6E3B2EC8D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85C20-F6E3-BE30-4262-F68369C38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BC3BF-06DB-652B-E0A7-C47449EEC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3170F-00A2-ABEA-2241-41440F8FD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776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EB68B-EA05-EF49-3D90-B16601F07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5CA825-CADB-77C3-D3D0-887F4DE6B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09CAB-CCB1-D0B2-5640-7F22467B2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A7BB9-DAB5-B1AF-8770-DF743C6D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0D453-B782-8A22-680A-39220C138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641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7A1B90-540A-BE6E-FDFA-59B708DFE2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8C574-54D6-A342-6533-D895AAF8C0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348E8-E36D-E419-9173-4E36CC0C4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DA524-0D7B-EC18-2175-60308414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42F63-212B-444A-0B67-0082C9EED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91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3F19-35F5-A99F-C9FC-18BE23C04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474A1-16BD-95B2-7029-A4D530ACC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2B3B4-ECF7-CEAF-D639-000794151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12F65-7081-1FC4-DF17-E28FA635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25811-F140-96F0-42DF-E7A12157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92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D8064-F389-D6A0-E620-C82FA6513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1A039A-5487-F9C8-12D9-31C2061BC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E783D-5FA8-0C95-E7B0-2965486D6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F0CAC-7BB8-EC8A-2791-8D6BF1282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69DE7-2F71-BC8D-A7E0-D0C1372E7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24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C694B-3651-7ADB-6929-4B4210E32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B0FBB-EB69-3BE4-E325-ACD5615054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848CE2-1634-6C9C-C32F-86FA460829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70BE9-F384-03CC-85BF-1B02DF7AA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7F9642-A682-CA05-582C-1C813A3DE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1568D-E8BF-A581-3555-B62CB4CE5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0B388-3E03-2364-83D6-33268C445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8455A9-CA10-39B5-E916-2FACB1228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B7AE2D-5BDF-8E71-9E76-C8D4A3A87A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AD3E7B-A7C8-AD48-EC40-9FCAB990D5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0FB358-47DD-34EE-190E-93CB0FF281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444FBE-3E72-98FA-D029-2D5719E60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F7C083-E995-C1FE-5699-D207E8835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4DB9B-C39B-EC6B-1231-10302B978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94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8EBAD-C82C-12C8-CECB-28D70B5CE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F1D5A8-FD55-A441-F563-C7911AA9A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0E74D5-37BC-CD6B-C927-4E7BE954F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782587-F338-5EC7-E2F0-0FD099EB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61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E620C-D7F0-FD28-BBC0-543E592A5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561736-1D35-C085-178E-18C7A701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3B4259-6334-52FA-8EC9-1C7296C11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232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41EC0-D1B9-8584-33E4-EE849EE15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451BB-4F62-B015-DE85-4E52B8474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D0483-015A-5224-61BA-CA2DB4D7E3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362EAC-217D-C5C8-A49A-329E74D6B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A189D-2619-65AA-07D4-91D385969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D84CE2-66D8-F8C3-A282-45866E236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6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68F7C-B7D5-E9BD-6FF4-D93C41F89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1B22EC-D1DA-0DFA-1587-5C35AC627D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3C3E31-0A98-35E0-0809-CA604C509B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E64E4-E945-BE13-E6FA-4CE1FDB4A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0BD2F9-F60C-9CEA-AF93-8FAA7120C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F21BF-9AA8-A1F9-3C77-9FEB7B482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160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C490B8-1CA4-15B8-CE67-6113948B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6D82C-EA45-EED9-773E-E0EA9A99E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88BF2-2491-1EF4-5CA8-45B0F5BF81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9E4700-835C-4739-9360-D02BEF3596F1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6C6AB-B40E-5605-16F4-5E302E251F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E36D9-4102-FF27-CE77-1B6183DAF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C057C8-4C6D-4F48-9034-1D0189C9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149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aramedics In Action Images – Browse 5,747 Stock Photos, Vectors, and Video  | Adobe Stock">
            <a:extLst>
              <a:ext uri="{FF2B5EF4-FFF2-40B4-BE49-F238E27FC236}">
                <a16:creationId xmlns:a16="http://schemas.microsoft.com/office/drawing/2014/main" id="{879C8450-DF30-3176-2A38-B5916D1A82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1" t="652" r="460" b="22017"/>
          <a:stretch>
            <a:fillRect/>
          </a:stretch>
        </p:blipFill>
        <p:spPr bwMode="auto">
          <a:xfrm>
            <a:off x="5130265" y="2088572"/>
            <a:ext cx="3200400" cy="2090911"/>
          </a:xfrm>
          <a:custGeom>
            <a:avLst/>
            <a:gdLst>
              <a:gd name="connsiteX0" fmla="*/ 349725 w 3200400"/>
              <a:gd name="connsiteY0" fmla="*/ 0 h 2090911"/>
              <a:gd name="connsiteX1" fmla="*/ 2850675 w 3200400"/>
              <a:gd name="connsiteY1" fmla="*/ 0 h 2090911"/>
              <a:gd name="connsiteX2" fmla="*/ 3200400 w 3200400"/>
              <a:gd name="connsiteY2" fmla="*/ 349725 h 2090911"/>
              <a:gd name="connsiteX3" fmla="*/ 3200400 w 3200400"/>
              <a:gd name="connsiteY3" fmla="*/ 1748582 h 2090911"/>
              <a:gd name="connsiteX4" fmla="*/ 2986804 w 3200400"/>
              <a:gd name="connsiteY4" fmla="*/ 2070824 h 2090911"/>
              <a:gd name="connsiteX5" fmla="*/ 2922094 w 3200400"/>
              <a:gd name="connsiteY5" fmla="*/ 2090911 h 2090911"/>
              <a:gd name="connsiteX6" fmla="*/ 278307 w 3200400"/>
              <a:gd name="connsiteY6" fmla="*/ 2090911 h 2090911"/>
              <a:gd name="connsiteX7" fmla="*/ 213596 w 3200400"/>
              <a:gd name="connsiteY7" fmla="*/ 2070824 h 2090911"/>
              <a:gd name="connsiteX8" fmla="*/ 0 w 3200400"/>
              <a:gd name="connsiteY8" fmla="*/ 1748582 h 2090911"/>
              <a:gd name="connsiteX9" fmla="*/ 0 w 3200400"/>
              <a:gd name="connsiteY9" fmla="*/ 349725 h 2090911"/>
              <a:gd name="connsiteX10" fmla="*/ 349725 w 3200400"/>
              <a:gd name="connsiteY10" fmla="*/ 0 h 2090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00400" h="2090911">
                <a:moveTo>
                  <a:pt x="349725" y="0"/>
                </a:moveTo>
                <a:lnTo>
                  <a:pt x="2850675" y="0"/>
                </a:lnTo>
                <a:cubicBezTo>
                  <a:pt x="3043823" y="0"/>
                  <a:pt x="3200400" y="156577"/>
                  <a:pt x="3200400" y="349725"/>
                </a:cubicBezTo>
                <a:lnTo>
                  <a:pt x="3200400" y="1748582"/>
                </a:lnTo>
                <a:cubicBezTo>
                  <a:pt x="3200400" y="1893443"/>
                  <a:pt x="3112326" y="2017733"/>
                  <a:pt x="2986804" y="2070824"/>
                </a:cubicBezTo>
                <a:lnTo>
                  <a:pt x="2922094" y="2090911"/>
                </a:lnTo>
                <a:lnTo>
                  <a:pt x="278307" y="2090911"/>
                </a:lnTo>
                <a:lnTo>
                  <a:pt x="213596" y="2070824"/>
                </a:lnTo>
                <a:cubicBezTo>
                  <a:pt x="88075" y="2017733"/>
                  <a:pt x="0" y="1893443"/>
                  <a:pt x="0" y="1748582"/>
                </a:cubicBezTo>
                <a:lnTo>
                  <a:pt x="0" y="349725"/>
                </a:lnTo>
                <a:cubicBezTo>
                  <a:pt x="0" y="156577"/>
                  <a:pt x="156577" y="0"/>
                  <a:pt x="349725" y="0"/>
                </a:cubicBezTo>
                <a:close/>
              </a:path>
            </a:pathLst>
          </a:custGeom>
          <a:noFill/>
          <a:effectLst>
            <a:glow rad="127000">
              <a:schemeClr val="tx2">
                <a:lumMod val="75000"/>
                <a:lumOff val="25000"/>
                <a:alpha val="3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Why won't my imaging technician tell me what they're seeing on my test?">
            <a:extLst>
              <a:ext uri="{FF2B5EF4-FFF2-40B4-BE49-F238E27FC236}">
                <a16:creationId xmlns:a16="http://schemas.microsoft.com/office/drawing/2014/main" id="{7EE9C324-B39B-B634-A52E-469BDE3F3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"/>
          <a:stretch>
            <a:fillRect/>
          </a:stretch>
        </p:blipFill>
        <p:spPr bwMode="auto">
          <a:xfrm>
            <a:off x="1732865" y="831582"/>
            <a:ext cx="3200400" cy="2302446"/>
          </a:xfrm>
          <a:custGeom>
            <a:avLst/>
            <a:gdLst>
              <a:gd name="connsiteX0" fmla="*/ 609612 w 5084064"/>
              <a:gd name="connsiteY0" fmla="*/ 0 h 3657600"/>
              <a:gd name="connsiteX1" fmla="*/ 4474452 w 5084064"/>
              <a:gd name="connsiteY1" fmla="*/ 0 h 3657600"/>
              <a:gd name="connsiteX2" fmla="*/ 5084064 w 5084064"/>
              <a:gd name="connsiteY2" fmla="*/ 609612 h 3657600"/>
              <a:gd name="connsiteX3" fmla="*/ 5084064 w 5084064"/>
              <a:gd name="connsiteY3" fmla="*/ 3047988 h 3657600"/>
              <a:gd name="connsiteX4" fmla="*/ 4474452 w 5084064"/>
              <a:gd name="connsiteY4" fmla="*/ 3657600 h 3657600"/>
              <a:gd name="connsiteX5" fmla="*/ 609612 w 5084064"/>
              <a:gd name="connsiteY5" fmla="*/ 3657600 h 3657600"/>
              <a:gd name="connsiteX6" fmla="*/ 0 w 5084064"/>
              <a:gd name="connsiteY6" fmla="*/ 3047988 h 3657600"/>
              <a:gd name="connsiteX7" fmla="*/ 0 w 5084064"/>
              <a:gd name="connsiteY7" fmla="*/ 609612 h 3657600"/>
              <a:gd name="connsiteX8" fmla="*/ 609612 w 5084064"/>
              <a:gd name="connsiteY8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84064" h="3657600">
                <a:moveTo>
                  <a:pt x="609612" y="0"/>
                </a:moveTo>
                <a:lnTo>
                  <a:pt x="4474452" y="0"/>
                </a:lnTo>
                <a:cubicBezTo>
                  <a:pt x="4811131" y="0"/>
                  <a:pt x="5084064" y="272933"/>
                  <a:pt x="5084064" y="609612"/>
                </a:cubicBezTo>
                <a:lnTo>
                  <a:pt x="5084064" y="3047988"/>
                </a:lnTo>
                <a:cubicBezTo>
                  <a:pt x="5084064" y="3384667"/>
                  <a:pt x="4811131" y="3657600"/>
                  <a:pt x="4474452" y="3657600"/>
                </a:cubicBezTo>
                <a:lnTo>
                  <a:pt x="609612" y="3657600"/>
                </a:lnTo>
                <a:cubicBezTo>
                  <a:pt x="272933" y="3657600"/>
                  <a:pt x="0" y="3384667"/>
                  <a:pt x="0" y="3047988"/>
                </a:cubicBezTo>
                <a:lnTo>
                  <a:pt x="0" y="609612"/>
                </a:lnTo>
                <a:cubicBezTo>
                  <a:pt x="0" y="272933"/>
                  <a:pt x="272933" y="0"/>
                  <a:pt x="609612" y="0"/>
                </a:cubicBezTo>
                <a:close/>
              </a:path>
            </a:pathLst>
          </a:custGeom>
          <a:noFill/>
          <a:effectLst>
            <a:glow rad="127000">
              <a:schemeClr val="tx2">
                <a:lumMod val="75000"/>
                <a:lumOff val="25000"/>
                <a:alpha val="3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DICOM in Veterinary Medicine: Bridging the Gap Between Human and Animal  Imaging | PostDICOM">
            <a:extLst>
              <a:ext uri="{FF2B5EF4-FFF2-40B4-BE49-F238E27FC236}">
                <a16:creationId xmlns:a16="http://schemas.microsoft.com/office/drawing/2014/main" id="{226D95B8-B8EE-637E-42FD-603295B0BC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6" r="8041"/>
          <a:stretch>
            <a:fillRect/>
          </a:stretch>
        </p:blipFill>
        <p:spPr bwMode="auto">
          <a:xfrm>
            <a:off x="1732865" y="3429000"/>
            <a:ext cx="3200400" cy="2071557"/>
          </a:xfrm>
          <a:custGeom>
            <a:avLst/>
            <a:gdLst>
              <a:gd name="connsiteX0" fmla="*/ 345267 w 3200400"/>
              <a:gd name="connsiteY0" fmla="*/ 0 h 2071557"/>
              <a:gd name="connsiteX1" fmla="*/ 2855133 w 3200400"/>
              <a:gd name="connsiteY1" fmla="*/ 0 h 2071557"/>
              <a:gd name="connsiteX2" fmla="*/ 3200400 w 3200400"/>
              <a:gd name="connsiteY2" fmla="*/ 345267 h 2071557"/>
              <a:gd name="connsiteX3" fmla="*/ 3200400 w 3200400"/>
              <a:gd name="connsiteY3" fmla="*/ 1726291 h 2071557"/>
              <a:gd name="connsiteX4" fmla="*/ 2924717 w 3200400"/>
              <a:gd name="connsiteY4" fmla="*/ 2064544 h 2071557"/>
              <a:gd name="connsiteX5" fmla="*/ 2855143 w 3200400"/>
              <a:gd name="connsiteY5" fmla="*/ 2071557 h 2071557"/>
              <a:gd name="connsiteX6" fmla="*/ 345257 w 3200400"/>
              <a:gd name="connsiteY6" fmla="*/ 2071557 h 2071557"/>
              <a:gd name="connsiteX7" fmla="*/ 275684 w 3200400"/>
              <a:gd name="connsiteY7" fmla="*/ 2064544 h 2071557"/>
              <a:gd name="connsiteX8" fmla="*/ 0 w 3200400"/>
              <a:gd name="connsiteY8" fmla="*/ 1726291 h 2071557"/>
              <a:gd name="connsiteX9" fmla="*/ 0 w 3200400"/>
              <a:gd name="connsiteY9" fmla="*/ 345267 h 2071557"/>
              <a:gd name="connsiteX10" fmla="*/ 345267 w 3200400"/>
              <a:gd name="connsiteY10" fmla="*/ 0 h 207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00400" h="2071557">
                <a:moveTo>
                  <a:pt x="345267" y="0"/>
                </a:moveTo>
                <a:lnTo>
                  <a:pt x="2855133" y="0"/>
                </a:lnTo>
                <a:cubicBezTo>
                  <a:pt x="3045819" y="0"/>
                  <a:pt x="3200400" y="154581"/>
                  <a:pt x="3200400" y="345267"/>
                </a:cubicBezTo>
                <a:lnTo>
                  <a:pt x="3200400" y="1726291"/>
                </a:lnTo>
                <a:cubicBezTo>
                  <a:pt x="3200400" y="1893142"/>
                  <a:pt x="3082049" y="2032349"/>
                  <a:pt x="2924717" y="2064544"/>
                </a:cubicBezTo>
                <a:lnTo>
                  <a:pt x="2855143" y="2071557"/>
                </a:lnTo>
                <a:lnTo>
                  <a:pt x="345257" y="2071557"/>
                </a:lnTo>
                <a:lnTo>
                  <a:pt x="275684" y="2064544"/>
                </a:lnTo>
                <a:cubicBezTo>
                  <a:pt x="118351" y="2032349"/>
                  <a:pt x="0" y="1893142"/>
                  <a:pt x="0" y="1726291"/>
                </a:cubicBezTo>
                <a:lnTo>
                  <a:pt x="0" y="345267"/>
                </a:lnTo>
                <a:cubicBezTo>
                  <a:pt x="0" y="154581"/>
                  <a:pt x="154581" y="0"/>
                  <a:pt x="345267" y="0"/>
                </a:cubicBezTo>
                <a:close/>
              </a:path>
            </a:pathLst>
          </a:custGeom>
          <a:noFill/>
          <a:effectLst>
            <a:glow rad="127000">
              <a:schemeClr val="tx2">
                <a:lumMod val="75000"/>
                <a:lumOff val="25000"/>
                <a:alpha val="3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8412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0B0F3FA-D6E6-D354-B9BD-96E8485933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866" r="40924"/>
          <a:stretch>
            <a:fillRect/>
          </a:stretch>
        </p:blipFill>
        <p:spPr>
          <a:xfrm>
            <a:off x="1866644" y="2116742"/>
            <a:ext cx="3792912" cy="2624516"/>
          </a:xfrm>
          <a:custGeom>
            <a:avLst/>
            <a:gdLst>
              <a:gd name="connsiteX0" fmla="*/ 437428 w 3792912"/>
              <a:gd name="connsiteY0" fmla="*/ 0 h 2624516"/>
              <a:gd name="connsiteX1" fmla="*/ 3355484 w 3792912"/>
              <a:gd name="connsiteY1" fmla="*/ 0 h 2624516"/>
              <a:gd name="connsiteX2" fmla="*/ 3792912 w 3792912"/>
              <a:gd name="connsiteY2" fmla="*/ 437428 h 2624516"/>
              <a:gd name="connsiteX3" fmla="*/ 3792912 w 3792912"/>
              <a:gd name="connsiteY3" fmla="*/ 2187088 h 2624516"/>
              <a:gd name="connsiteX4" fmla="*/ 3355484 w 3792912"/>
              <a:gd name="connsiteY4" fmla="*/ 2624516 h 2624516"/>
              <a:gd name="connsiteX5" fmla="*/ 437428 w 3792912"/>
              <a:gd name="connsiteY5" fmla="*/ 2624516 h 2624516"/>
              <a:gd name="connsiteX6" fmla="*/ 0 w 3792912"/>
              <a:gd name="connsiteY6" fmla="*/ 2187088 h 2624516"/>
              <a:gd name="connsiteX7" fmla="*/ 0 w 3792912"/>
              <a:gd name="connsiteY7" fmla="*/ 437428 h 2624516"/>
              <a:gd name="connsiteX8" fmla="*/ 437428 w 3792912"/>
              <a:gd name="connsiteY8" fmla="*/ 0 h 2624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92912" h="2624516">
                <a:moveTo>
                  <a:pt x="437428" y="0"/>
                </a:moveTo>
                <a:lnTo>
                  <a:pt x="3355484" y="0"/>
                </a:lnTo>
                <a:cubicBezTo>
                  <a:pt x="3597069" y="0"/>
                  <a:pt x="3792912" y="195843"/>
                  <a:pt x="3792912" y="437428"/>
                </a:cubicBezTo>
                <a:lnTo>
                  <a:pt x="3792912" y="2187088"/>
                </a:lnTo>
                <a:cubicBezTo>
                  <a:pt x="3792912" y="2428673"/>
                  <a:pt x="3597069" y="2624516"/>
                  <a:pt x="3355484" y="2624516"/>
                </a:cubicBezTo>
                <a:lnTo>
                  <a:pt x="437428" y="2624516"/>
                </a:lnTo>
                <a:cubicBezTo>
                  <a:pt x="195843" y="2624516"/>
                  <a:pt x="0" y="2428673"/>
                  <a:pt x="0" y="2187088"/>
                </a:cubicBezTo>
                <a:lnTo>
                  <a:pt x="0" y="437428"/>
                </a:lnTo>
                <a:cubicBezTo>
                  <a:pt x="0" y="195843"/>
                  <a:pt x="195843" y="0"/>
                  <a:pt x="437428" y="0"/>
                </a:cubicBezTo>
                <a:close/>
              </a:path>
            </a:pathLst>
          </a:cu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CF7AE93-26A3-CC07-57C7-31E31D8A4DF9}"/>
              </a:ext>
            </a:extLst>
          </p:cNvPr>
          <p:cNvSpPr txBox="1"/>
          <p:nvPr/>
        </p:nvSpPr>
        <p:spPr>
          <a:xfrm>
            <a:off x="3257086" y="4741258"/>
            <a:ext cx="23166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*Final version may vary from image</a:t>
            </a:r>
          </a:p>
        </p:txBody>
      </p:sp>
      <p:pic>
        <p:nvPicPr>
          <p:cNvPr id="2" name="Picture 1" descr="A close-up of a black and white image&#10;&#10;AI-generated content may be incorrect.">
            <a:extLst>
              <a:ext uri="{FF2B5EF4-FFF2-40B4-BE49-F238E27FC236}">
                <a16:creationId xmlns:a16="http://schemas.microsoft.com/office/drawing/2014/main" id="{2E5C4ED6-D3E5-CCA6-F090-1BB92A7E0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6" t="22553" r="11286" b="36128"/>
          <a:stretch>
            <a:fillRect/>
          </a:stretch>
        </p:blipFill>
        <p:spPr>
          <a:xfrm>
            <a:off x="5809134" y="3548908"/>
            <a:ext cx="2109099" cy="1870931"/>
          </a:xfrm>
          <a:custGeom>
            <a:avLst/>
            <a:gdLst>
              <a:gd name="connsiteX0" fmla="*/ 351514 w 2109099"/>
              <a:gd name="connsiteY0" fmla="*/ 0 h 2539999"/>
              <a:gd name="connsiteX1" fmla="*/ 1757585 w 2109099"/>
              <a:gd name="connsiteY1" fmla="*/ 0 h 2539999"/>
              <a:gd name="connsiteX2" fmla="*/ 1828419 w 2109099"/>
              <a:gd name="connsiteY2" fmla="*/ 7141 h 2539999"/>
              <a:gd name="connsiteX3" fmla="*/ 2109099 w 2109099"/>
              <a:gd name="connsiteY3" fmla="*/ 351523 h 2539999"/>
              <a:gd name="connsiteX4" fmla="*/ 2109099 w 2109099"/>
              <a:gd name="connsiteY4" fmla="*/ 2188475 h 2539999"/>
              <a:gd name="connsiteX5" fmla="*/ 1757575 w 2109099"/>
              <a:gd name="connsiteY5" fmla="*/ 2539999 h 2539999"/>
              <a:gd name="connsiteX6" fmla="*/ 351524 w 2109099"/>
              <a:gd name="connsiteY6" fmla="*/ 2539999 h 2539999"/>
              <a:gd name="connsiteX7" fmla="*/ 0 w 2109099"/>
              <a:gd name="connsiteY7" fmla="*/ 2188475 h 2539999"/>
              <a:gd name="connsiteX8" fmla="*/ 0 w 2109099"/>
              <a:gd name="connsiteY8" fmla="*/ 351523 h 2539999"/>
              <a:gd name="connsiteX9" fmla="*/ 280680 w 2109099"/>
              <a:gd name="connsiteY9" fmla="*/ 7141 h 253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09099" h="2539999">
                <a:moveTo>
                  <a:pt x="351514" y="0"/>
                </a:moveTo>
                <a:lnTo>
                  <a:pt x="1757585" y="0"/>
                </a:lnTo>
                <a:lnTo>
                  <a:pt x="1828419" y="7141"/>
                </a:lnTo>
                <a:cubicBezTo>
                  <a:pt x="1988603" y="39919"/>
                  <a:pt x="2109099" y="181650"/>
                  <a:pt x="2109099" y="351523"/>
                </a:cubicBezTo>
                <a:lnTo>
                  <a:pt x="2109099" y="2188475"/>
                </a:lnTo>
                <a:cubicBezTo>
                  <a:pt x="2109099" y="2382616"/>
                  <a:pt x="1951716" y="2539999"/>
                  <a:pt x="1757575" y="2539999"/>
                </a:cubicBezTo>
                <a:lnTo>
                  <a:pt x="351524" y="2539999"/>
                </a:lnTo>
                <a:cubicBezTo>
                  <a:pt x="157383" y="2539999"/>
                  <a:pt x="0" y="2382616"/>
                  <a:pt x="0" y="2188475"/>
                </a:cubicBezTo>
                <a:lnTo>
                  <a:pt x="0" y="351523"/>
                </a:lnTo>
                <a:cubicBezTo>
                  <a:pt x="0" y="181650"/>
                  <a:pt x="120496" y="39919"/>
                  <a:pt x="280680" y="7141"/>
                </a:cubicBezTo>
                <a:close/>
              </a:path>
            </a:pathLst>
          </a:custGeom>
          <a:effectLst>
            <a:glow rad="101600">
              <a:srgbClr val="0070C0">
                <a:alpha val="40000"/>
              </a:srgbClr>
            </a:glow>
          </a:effectLst>
        </p:spPr>
      </p:pic>
      <p:pic>
        <p:nvPicPr>
          <p:cNvPr id="3" name="Picture 2" descr="A close-up of a black and white image&#10;&#10;AI-generated content may be incorrect.">
            <a:extLst>
              <a:ext uri="{FF2B5EF4-FFF2-40B4-BE49-F238E27FC236}">
                <a16:creationId xmlns:a16="http://schemas.microsoft.com/office/drawing/2014/main" id="{5917D70C-9976-4FA8-2D3B-60BCA0D585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0" t="22069" r="11201" b="36776"/>
          <a:stretch>
            <a:fillRect/>
          </a:stretch>
        </p:blipFill>
        <p:spPr>
          <a:xfrm>
            <a:off x="5793816" y="1515812"/>
            <a:ext cx="2111286" cy="1870931"/>
          </a:xfrm>
          <a:custGeom>
            <a:avLst/>
            <a:gdLst>
              <a:gd name="connsiteX0" fmla="*/ 351888 w 2111286"/>
              <a:gd name="connsiteY0" fmla="*/ 0 h 2510546"/>
              <a:gd name="connsiteX1" fmla="*/ 1759398 w 2111286"/>
              <a:gd name="connsiteY1" fmla="*/ 0 h 2510546"/>
              <a:gd name="connsiteX2" fmla="*/ 2111286 w 2111286"/>
              <a:gd name="connsiteY2" fmla="*/ 351888 h 2510546"/>
              <a:gd name="connsiteX3" fmla="*/ 2111286 w 2111286"/>
              <a:gd name="connsiteY3" fmla="*/ 2158658 h 2510546"/>
              <a:gd name="connsiteX4" fmla="*/ 1759398 w 2111286"/>
              <a:gd name="connsiteY4" fmla="*/ 2510546 h 2510546"/>
              <a:gd name="connsiteX5" fmla="*/ 351888 w 2111286"/>
              <a:gd name="connsiteY5" fmla="*/ 2510546 h 2510546"/>
              <a:gd name="connsiteX6" fmla="*/ 0 w 2111286"/>
              <a:gd name="connsiteY6" fmla="*/ 2158658 h 2510546"/>
              <a:gd name="connsiteX7" fmla="*/ 0 w 2111286"/>
              <a:gd name="connsiteY7" fmla="*/ 351888 h 2510546"/>
              <a:gd name="connsiteX8" fmla="*/ 351888 w 2111286"/>
              <a:gd name="connsiteY8" fmla="*/ 0 h 251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1286" h="2510546">
                <a:moveTo>
                  <a:pt x="351888" y="0"/>
                </a:moveTo>
                <a:lnTo>
                  <a:pt x="1759398" y="0"/>
                </a:lnTo>
                <a:cubicBezTo>
                  <a:pt x="1953740" y="0"/>
                  <a:pt x="2111286" y="157546"/>
                  <a:pt x="2111286" y="351888"/>
                </a:cubicBezTo>
                <a:lnTo>
                  <a:pt x="2111286" y="2158658"/>
                </a:lnTo>
                <a:cubicBezTo>
                  <a:pt x="2111286" y="2353000"/>
                  <a:pt x="1953740" y="2510546"/>
                  <a:pt x="1759398" y="2510546"/>
                </a:cubicBezTo>
                <a:lnTo>
                  <a:pt x="351888" y="2510546"/>
                </a:lnTo>
                <a:cubicBezTo>
                  <a:pt x="157546" y="2510546"/>
                  <a:pt x="0" y="2353000"/>
                  <a:pt x="0" y="2158658"/>
                </a:cubicBezTo>
                <a:lnTo>
                  <a:pt x="0" y="351888"/>
                </a:lnTo>
                <a:cubicBezTo>
                  <a:pt x="0" y="157546"/>
                  <a:pt x="157546" y="0"/>
                  <a:pt x="351888" y="0"/>
                </a:cubicBezTo>
                <a:close/>
              </a:path>
            </a:pathLst>
          </a:custGeom>
          <a:effectLst>
            <a:glow rad="101600">
              <a:srgbClr val="0070C0">
                <a:alpha val="40000"/>
              </a:srgbClr>
            </a:glo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2B61AB-5855-FC7D-EF2A-4E6A896BD23D}"/>
              </a:ext>
            </a:extLst>
          </p:cNvPr>
          <p:cNvSpPr txBox="1"/>
          <p:nvPr/>
        </p:nvSpPr>
        <p:spPr>
          <a:xfrm>
            <a:off x="5793816" y="1799095"/>
            <a:ext cx="2111286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gradFill>
                  <a:gsLst>
                    <a:gs pos="0">
                      <a:srgbClr val="00BCAB"/>
                    </a:gs>
                    <a:gs pos="25000">
                      <a:srgbClr val="19E0CB"/>
                    </a:gs>
                    <a:gs pos="56000">
                      <a:srgbClr val="21E0E0"/>
                    </a:gs>
                    <a:gs pos="100000">
                      <a:srgbClr val="09A6EF"/>
                    </a:gs>
                  </a:gsLst>
                  <a:lin ang="0" scaled="0"/>
                </a:gradFill>
                <a:effectLst/>
                <a:latin typeface="acumin "/>
                <a:ea typeface="+mj-ea"/>
                <a:cs typeface="+mj-cs"/>
              </a:rPr>
              <a:t>sPO</a:t>
            </a:r>
            <a:r>
              <a:rPr lang="en-US" sz="1800" b="1" baseline="-25000" dirty="0">
                <a:gradFill>
                  <a:gsLst>
                    <a:gs pos="0">
                      <a:srgbClr val="00BCAB"/>
                    </a:gs>
                    <a:gs pos="25000">
                      <a:srgbClr val="19E0CB"/>
                    </a:gs>
                    <a:gs pos="56000">
                      <a:srgbClr val="21E0E0"/>
                    </a:gs>
                    <a:gs pos="100000">
                      <a:srgbClr val="09A6EF"/>
                    </a:gs>
                  </a:gsLst>
                  <a:lin ang="0" scaled="0"/>
                </a:gradFill>
                <a:effectLst/>
                <a:latin typeface="acumin "/>
                <a:ea typeface="+mj-ea"/>
                <a:cs typeface="+mj-cs"/>
              </a:rPr>
              <a:t>2 </a:t>
            </a:r>
            <a:r>
              <a:rPr lang="en-US" sz="1800" b="1" dirty="0">
                <a:gradFill>
                  <a:gsLst>
                    <a:gs pos="0">
                      <a:srgbClr val="00BCAB"/>
                    </a:gs>
                    <a:gs pos="25000">
                      <a:srgbClr val="19E0CB"/>
                    </a:gs>
                    <a:gs pos="56000">
                      <a:srgbClr val="21E0E0"/>
                    </a:gs>
                    <a:gs pos="100000">
                      <a:srgbClr val="09A6EF"/>
                    </a:gs>
                  </a:gsLst>
                  <a:lin ang="0" scaled="0"/>
                </a:gradFill>
                <a:effectLst/>
                <a:latin typeface="acumin "/>
                <a:ea typeface="+mj-ea"/>
                <a:cs typeface="+mj-cs"/>
              </a:rPr>
              <a:t>= 5%</a:t>
            </a:r>
            <a:endParaRPr lang="en-US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3A6D4-3E5B-0D5D-DFC9-0ED32A582D48}"/>
              </a:ext>
            </a:extLst>
          </p:cNvPr>
          <p:cNvSpPr txBox="1"/>
          <p:nvPr/>
        </p:nvSpPr>
        <p:spPr>
          <a:xfrm>
            <a:off x="5820205" y="3822764"/>
            <a:ext cx="2086956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gradFill>
                  <a:gsLst>
                    <a:gs pos="0">
                      <a:srgbClr val="00BCAB"/>
                    </a:gs>
                    <a:gs pos="25000">
                      <a:srgbClr val="19E0CB"/>
                    </a:gs>
                    <a:gs pos="56000">
                      <a:srgbClr val="21E0E0"/>
                    </a:gs>
                    <a:gs pos="100000">
                      <a:srgbClr val="09A6EF"/>
                    </a:gs>
                  </a:gsLst>
                  <a:lin ang="0" scaled="0"/>
                </a:gradFill>
                <a:latin typeface="acumin "/>
              </a:rPr>
              <a:t>sPO</a:t>
            </a:r>
            <a:r>
              <a:rPr lang="en-US" b="1" baseline="-25000" dirty="0">
                <a:gradFill>
                  <a:gsLst>
                    <a:gs pos="0">
                      <a:srgbClr val="00BCAB"/>
                    </a:gs>
                    <a:gs pos="25000">
                      <a:srgbClr val="19E0CB"/>
                    </a:gs>
                    <a:gs pos="56000">
                      <a:srgbClr val="21E0E0"/>
                    </a:gs>
                    <a:gs pos="100000">
                      <a:srgbClr val="09A6EF"/>
                    </a:gs>
                  </a:gsLst>
                  <a:lin ang="0" scaled="0"/>
                </a:gradFill>
                <a:latin typeface="acumin "/>
              </a:rPr>
              <a:t>2 </a:t>
            </a:r>
            <a:r>
              <a:rPr lang="en-US" b="1" dirty="0">
                <a:gradFill>
                  <a:gsLst>
                    <a:gs pos="0">
                      <a:srgbClr val="00BCAB"/>
                    </a:gs>
                    <a:gs pos="25000">
                      <a:srgbClr val="19E0CB"/>
                    </a:gs>
                    <a:gs pos="56000">
                      <a:srgbClr val="21E0E0"/>
                    </a:gs>
                    <a:gs pos="100000">
                      <a:srgbClr val="09A6EF"/>
                    </a:gs>
                  </a:gsLst>
                  <a:lin ang="0" scaled="0"/>
                </a:gradFill>
                <a:latin typeface="acumin "/>
              </a:rPr>
              <a:t>= 95%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1F1264-8E44-DC42-59FF-D5A96B274864}"/>
              </a:ext>
            </a:extLst>
          </p:cNvPr>
          <p:cNvSpPr txBox="1"/>
          <p:nvPr/>
        </p:nvSpPr>
        <p:spPr>
          <a:xfrm>
            <a:off x="5809134" y="2451709"/>
            <a:ext cx="21762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gradFill>
                  <a:gsLst>
                    <a:gs pos="0">
                      <a:srgbClr val="00BCAB"/>
                    </a:gs>
                    <a:gs pos="25000">
                      <a:srgbClr val="19E0CB"/>
                    </a:gs>
                    <a:gs pos="56000">
                      <a:srgbClr val="21E0E0"/>
                    </a:gs>
                    <a:gs pos="100000">
                      <a:srgbClr val="09A6EF"/>
                    </a:gs>
                  </a:gsLst>
                  <a:lin ang="0" scaled="0"/>
                </a:gradFill>
                <a:effectLst/>
                <a:latin typeface="acumin "/>
                <a:ea typeface="+mj-ea"/>
                <a:cs typeface="+mj-cs"/>
              </a:rPr>
              <a:t>Tube carrying blood</a:t>
            </a:r>
            <a:endParaRPr lang="en-US" sz="1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30565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uilding with a square sign on top&#10;&#10;AI-generated content may be incorrect.">
            <a:extLst>
              <a:ext uri="{FF2B5EF4-FFF2-40B4-BE49-F238E27FC236}">
                <a16:creationId xmlns:a16="http://schemas.microsoft.com/office/drawing/2014/main" id="{656E3188-34C6-E123-EC66-A10D27E5A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077" y="442637"/>
            <a:ext cx="2178786" cy="1828800"/>
          </a:xfrm>
          <a:prstGeom prst="rect">
            <a:avLst/>
          </a:prstGeom>
        </p:spPr>
      </p:pic>
      <p:pic>
        <p:nvPicPr>
          <p:cNvPr id="5" name="Picture 4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DBC7D5F4-7455-8ECF-80C5-D960EE61F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307" y="442637"/>
            <a:ext cx="1899385" cy="1828800"/>
          </a:xfrm>
          <a:prstGeom prst="rect">
            <a:avLst/>
          </a:prstGeom>
        </p:spPr>
      </p:pic>
      <p:pic>
        <p:nvPicPr>
          <p:cNvPr id="13" name="Picture 12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B18CAF64-9CC1-47DF-D72A-D0500AC095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8" t="13915" r="15855"/>
          <a:stretch>
            <a:fillRect/>
          </a:stretch>
        </p:blipFill>
        <p:spPr>
          <a:xfrm>
            <a:off x="7614136" y="442637"/>
            <a:ext cx="1711105" cy="1828800"/>
          </a:xfrm>
          <a:prstGeom prst="rect">
            <a:avLst/>
          </a:prstGeom>
        </p:spPr>
      </p:pic>
      <p:pic>
        <p:nvPicPr>
          <p:cNvPr id="17" name="Picture 16" descr="A black background with symbols&#10;&#10;AI-generated content may be incorrect.">
            <a:extLst>
              <a:ext uri="{FF2B5EF4-FFF2-40B4-BE49-F238E27FC236}">
                <a16:creationId xmlns:a16="http://schemas.microsoft.com/office/drawing/2014/main" id="{EFCA70AE-81A3-CBEC-FC2D-E4A9887128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70" b="17963"/>
          <a:stretch>
            <a:fillRect/>
          </a:stretch>
        </p:blipFill>
        <p:spPr>
          <a:xfrm>
            <a:off x="0" y="3994150"/>
            <a:ext cx="12192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35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7AA485-1CF8-F0C9-4E56-21E3A41B67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69" t="1824" r="24696" b="50456"/>
          <a:stretch>
            <a:fillRect/>
          </a:stretch>
        </p:blipFill>
        <p:spPr>
          <a:xfrm>
            <a:off x="2178517" y="1080436"/>
            <a:ext cx="3917483" cy="32725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59E726-63FC-9528-B331-502250B4A0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50" t="48702" r="24815" b="3578"/>
          <a:stretch>
            <a:fillRect/>
          </a:stretch>
        </p:blipFill>
        <p:spPr>
          <a:xfrm>
            <a:off x="6096000" y="1080436"/>
            <a:ext cx="3917483" cy="32725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E48722-F381-CE63-FACF-F84F404C2590}"/>
              </a:ext>
            </a:extLst>
          </p:cNvPr>
          <p:cNvSpPr txBox="1"/>
          <p:nvPr/>
        </p:nvSpPr>
        <p:spPr>
          <a:xfrm>
            <a:off x="2272525" y="1184389"/>
            <a:ext cx="1985321" cy="408623"/>
          </a:xfrm>
          <a:prstGeom prst="round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Normal Placenta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43A227-1449-EB74-57CD-F34B843FA0DE}"/>
              </a:ext>
            </a:extLst>
          </p:cNvPr>
          <p:cNvSpPr txBox="1"/>
          <p:nvPr/>
        </p:nvSpPr>
        <p:spPr>
          <a:xfrm>
            <a:off x="6190008" y="1184389"/>
            <a:ext cx="2579705" cy="408623"/>
          </a:xfrm>
          <a:prstGeom prst="round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Hypertensive Placenta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57A097-C195-45BE-6BF8-073B87616B10}"/>
              </a:ext>
            </a:extLst>
          </p:cNvPr>
          <p:cNvSpPr txBox="1"/>
          <p:nvPr/>
        </p:nvSpPr>
        <p:spPr>
          <a:xfrm>
            <a:off x="2198942" y="4353025"/>
            <a:ext cx="7814541" cy="715089"/>
          </a:xfrm>
          <a:prstGeom prst="round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Lawrence et. al. (2019) </a:t>
            </a:r>
            <a:r>
              <a:rPr lang="en-US" b="1" i="1" dirty="0">
                <a:solidFill>
                  <a:schemeClr val="bg1"/>
                </a:solidFill>
              </a:rPr>
              <a:t>“Spectral photoacoustic imaging to estimate in vivo placental oxygenation during preeclampsia”</a:t>
            </a:r>
            <a:r>
              <a:rPr lang="en-US" b="1" dirty="0">
                <a:solidFill>
                  <a:schemeClr val="bg1"/>
                </a:solidFill>
              </a:rPr>
              <a:t> Scientific Reports</a:t>
            </a:r>
            <a:endParaRPr lang="en-US" b="1" i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3231B6-EFBE-0DAC-225E-9439880F20A8}"/>
              </a:ext>
            </a:extLst>
          </p:cNvPr>
          <p:cNvSpPr txBox="1"/>
          <p:nvPr/>
        </p:nvSpPr>
        <p:spPr>
          <a:xfrm>
            <a:off x="2891790" y="5584308"/>
            <a:ext cx="6094476" cy="64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background-size: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145%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!important;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background-position: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!important;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background-repeat: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!important;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41028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evice on a table&#10;&#10;AI-generated content may be incorrect.">
            <a:extLst>
              <a:ext uri="{FF2B5EF4-FFF2-40B4-BE49-F238E27FC236}">
                <a16:creationId xmlns:a16="http://schemas.microsoft.com/office/drawing/2014/main" id="{7CDD0245-2A4D-A2A5-21A3-1E507390D7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8" t="9594"/>
          <a:stretch>
            <a:fillRect/>
          </a:stretch>
        </p:blipFill>
        <p:spPr>
          <a:xfrm>
            <a:off x="2133701" y="770403"/>
            <a:ext cx="7924597" cy="5108714"/>
          </a:xfrm>
          <a:custGeom>
            <a:avLst/>
            <a:gdLst>
              <a:gd name="connsiteX0" fmla="*/ 423680 w 3940028"/>
              <a:gd name="connsiteY0" fmla="*/ 0 h 2540000"/>
              <a:gd name="connsiteX1" fmla="*/ 3526528 w 3940028"/>
              <a:gd name="connsiteY1" fmla="*/ 0 h 2540000"/>
              <a:gd name="connsiteX2" fmla="*/ 3916913 w 3940028"/>
              <a:gd name="connsiteY2" fmla="*/ 258765 h 2540000"/>
              <a:gd name="connsiteX3" fmla="*/ 3940028 w 3940028"/>
              <a:gd name="connsiteY3" fmla="*/ 333229 h 2540000"/>
              <a:gd name="connsiteX4" fmla="*/ 3940028 w 3940028"/>
              <a:gd name="connsiteY4" fmla="*/ 2208804 h 2540000"/>
              <a:gd name="connsiteX5" fmla="*/ 3916913 w 3940028"/>
              <a:gd name="connsiteY5" fmla="*/ 2283268 h 2540000"/>
              <a:gd name="connsiteX6" fmla="*/ 3611914 w 3940028"/>
              <a:gd name="connsiteY6" fmla="*/ 2533425 h 2540000"/>
              <a:gd name="connsiteX7" fmla="*/ 3546685 w 3940028"/>
              <a:gd name="connsiteY7" fmla="*/ 2540000 h 2540000"/>
              <a:gd name="connsiteX8" fmla="*/ 403523 w 3940028"/>
              <a:gd name="connsiteY8" fmla="*/ 2540000 h 2540000"/>
              <a:gd name="connsiteX9" fmla="*/ 338294 w 3940028"/>
              <a:gd name="connsiteY9" fmla="*/ 2533425 h 2540000"/>
              <a:gd name="connsiteX10" fmla="*/ 0 w 3940028"/>
              <a:gd name="connsiteY10" fmla="*/ 2118352 h 2540000"/>
              <a:gd name="connsiteX11" fmla="*/ 0 w 3940028"/>
              <a:gd name="connsiteY11" fmla="*/ 423680 h 2540000"/>
              <a:gd name="connsiteX12" fmla="*/ 423680 w 3940028"/>
              <a:gd name="connsiteY12" fmla="*/ 0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940028" h="2540000">
                <a:moveTo>
                  <a:pt x="423680" y="0"/>
                </a:moveTo>
                <a:lnTo>
                  <a:pt x="3526528" y="0"/>
                </a:lnTo>
                <a:cubicBezTo>
                  <a:pt x="3702022" y="0"/>
                  <a:pt x="3852595" y="106700"/>
                  <a:pt x="3916913" y="258765"/>
                </a:cubicBezTo>
                <a:lnTo>
                  <a:pt x="3940028" y="333229"/>
                </a:lnTo>
                <a:lnTo>
                  <a:pt x="3940028" y="2208804"/>
                </a:lnTo>
                <a:lnTo>
                  <a:pt x="3916913" y="2283268"/>
                </a:lnTo>
                <a:cubicBezTo>
                  <a:pt x="3863315" y="2409989"/>
                  <a:pt x="3749817" y="2505206"/>
                  <a:pt x="3611914" y="2533425"/>
                </a:cubicBezTo>
                <a:lnTo>
                  <a:pt x="3546685" y="2540000"/>
                </a:lnTo>
                <a:lnTo>
                  <a:pt x="403523" y="2540000"/>
                </a:lnTo>
                <a:lnTo>
                  <a:pt x="338294" y="2533425"/>
                </a:lnTo>
                <a:cubicBezTo>
                  <a:pt x="145230" y="2493918"/>
                  <a:pt x="0" y="2323095"/>
                  <a:pt x="0" y="2118352"/>
                </a:cubicBezTo>
                <a:lnTo>
                  <a:pt x="0" y="423680"/>
                </a:lnTo>
                <a:cubicBezTo>
                  <a:pt x="0" y="189688"/>
                  <a:pt x="189688" y="0"/>
                  <a:pt x="42368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4789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C799960-244E-7277-7BBE-E07CA527F172}"/>
              </a:ext>
            </a:extLst>
          </p:cNvPr>
          <p:cNvSpPr/>
          <p:nvPr/>
        </p:nvSpPr>
        <p:spPr>
          <a:xfrm>
            <a:off x="216417" y="501614"/>
            <a:ext cx="11277874" cy="53992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IGURE 2.">
            <a:extLst>
              <a:ext uri="{FF2B5EF4-FFF2-40B4-BE49-F238E27FC236}">
                <a16:creationId xmlns:a16="http://schemas.microsoft.com/office/drawing/2014/main" id="{4A1EAD57-51B4-93B5-B142-6AF58E35C0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860"/>
          <a:stretch>
            <a:fillRect/>
          </a:stretch>
        </p:blipFill>
        <p:spPr bwMode="auto">
          <a:xfrm>
            <a:off x="216417" y="501614"/>
            <a:ext cx="10370303" cy="547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B959FE-FF46-8777-46D3-341328B381B7}"/>
              </a:ext>
            </a:extLst>
          </p:cNvPr>
          <p:cNvSpPr txBox="1"/>
          <p:nvPr/>
        </p:nvSpPr>
        <p:spPr>
          <a:xfrm>
            <a:off x="7572240" y="788511"/>
            <a:ext cx="1985321" cy="408623"/>
          </a:xfrm>
          <a:prstGeom prst="round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Normal Placenta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5C270F-2214-32C2-DB2E-C9129C3391D1}"/>
              </a:ext>
            </a:extLst>
          </p:cNvPr>
          <p:cNvSpPr txBox="1"/>
          <p:nvPr/>
        </p:nvSpPr>
        <p:spPr>
          <a:xfrm>
            <a:off x="7572240" y="3282547"/>
            <a:ext cx="2579705" cy="408623"/>
          </a:xfrm>
          <a:prstGeom prst="round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Hypertensive Placenta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9FC7DA-9352-08D7-1B91-818AB70BF289}"/>
              </a:ext>
            </a:extLst>
          </p:cNvPr>
          <p:cNvSpPr/>
          <p:nvPr/>
        </p:nvSpPr>
        <p:spPr>
          <a:xfrm>
            <a:off x="4756298" y="715926"/>
            <a:ext cx="531628" cy="701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3422A8-9565-6817-F8E9-98A619AEEE66}"/>
              </a:ext>
            </a:extLst>
          </p:cNvPr>
          <p:cNvSpPr/>
          <p:nvPr/>
        </p:nvSpPr>
        <p:spPr>
          <a:xfrm>
            <a:off x="216417" y="2118225"/>
            <a:ext cx="531628" cy="7017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3EDB0F-3D44-9DCD-4B2D-57EF15618294}"/>
              </a:ext>
            </a:extLst>
          </p:cNvPr>
          <p:cNvSpPr/>
          <p:nvPr/>
        </p:nvSpPr>
        <p:spPr>
          <a:xfrm>
            <a:off x="748045" y="4828557"/>
            <a:ext cx="531628" cy="3793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51B299-F8B7-21CD-5D53-235C23BA689A}"/>
              </a:ext>
            </a:extLst>
          </p:cNvPr>
          <p:cNvSpPr txBox="1"/>
          <p:nvPr/>
        </p:nvSpPr>
        <p:spPr>
          <a:xfrm>
            <a:off x="697709" y="3953627"/>
            <a:ext cx="12165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8281C0"/>
                </a:solidFill>
              </a:rPr>
              <a:t>Deoxy-Hb</a:t>
            </a:r>
          </a:p>
          <a:p>
            <a:r>
              <a:rPr lang="en-US" b="1" dirty="0">
                <a:solidFill>
                  <a:srgbClr val="D58B8E"/>
                </a:solidFill>
              </a:rPr>
              <a:t>Oxy-Hb</a:t>
            </a:r>
          </a:p>
        </p:txBody>
      </p:sp>
      <p:pic>
        <p:nvPicPr>
          <p:cNvPr id="12" name="Picture 2" descr="FIGURE 2.">
            <a:extLst>
              <a:ext uri="{FF2B5EF4-FFF2-40B4-BE49-F238E27FC236}">
                <a16:creationId xmlns:a16="http://schemas.microsoft.com/office/drawing/2014/main" id="{8213F308-053B-CEC9-180C-DA086DA13D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84" t="2454" r="40613" b="50622"/>
          <a:stretch>
            <a:fillRect/>
          </a:stretch>
        </p:blipFill>
        <p:spPr bwMode="auto">
          <a:xfrm>
            <a:off x="10650019" y="1662434"/>
            <a:ext cx="417993" cy="315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2EE8407-AC68-87A4-DD47-89CA2F1624A6}"/>
              </a:ext>
            </a:extLst>
          </p:cNvPr>
          <p:cNvSpPr txBox="1"/>
          <p:nvPr/>
        </p:nvSpPr>
        <p:spPr>
          <a:xfrm>
            <a:off x="10586720" y="1348438"/>
            <a:ext cx="74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100%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3CFE7D-C7B5-44FA-8283-014CE3AC5F60}"/>
              </a:ext>
            </a:extLst>
          </p:cNvPr>
          <p:cNvSpPr txBox="1"/>
          <p:nvPr/>
        </p:nvSpPr>
        <p:spPr>
          <a:xfrm>
            <a:off x="10650019" y="4764738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0%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C04BEA-7287-091F-D7EE-0D90ED9B61A4}"/>
              </a:ext>
            </a:extLst>
          </p:cNvPr>
          <p:cNvSpPr txBox="1"/>
          <p:nvPr/>
        </p:nvSpPr>
        <p:spPr>
          <a:xfrm rot="5400000">
            <a:off x="10317742" y="3056588"/>
            <a:ext cx="1869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Oxygenation (%)</a:t>
            </a:r>
          </a:p>
        </p:txBody>
      </p:sp>
    </p:spTree>
    <p:extLst>
      <p:ext uri="{BB962C8B-B14F-4D97-AF65-F5344CB8AC3E}">
        <p14:creationId xmlns:p14="http://schemas.microsoft.com/office/powerpoint/2010/main" val="3830189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AEAE6CB4-69BF-42BD-0B0F-D2AB5B5CA11D}"/>
              </a:ext>
            </a:extLst>
          </p:cNvPr>
          <p:cNvSpPr/>
          <p:nvPr/>
        </p:nvSpPr>
        <p:spPr>
          <a:xfrm>
            <a:off x="9890853" y="286387"/>
            <a:ext cx="1828800" cy="1828800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FEAE7AA-1AFD-BDAE-45E1-61F770F115A5}"/>
              </a:ext>
            </a:extLst>
          </p:cNvPr>
          <p:cNvSpPr/>
          <p:nvPr/>
        </p:nvSpPr>
        <p:spPr>
          <a:xfrm>
            <a:off x="10119453" y="514987"/>
            <a:ext cx="1371600" cy="1371600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3FDE60E-79A6-FE0A-247C-ED0340B764F1}"/>
              </a:ext>
            </a:extLst>
          </p:cNvPr>
          <p:cNvSpPr/>
          <p:nvPr/>
        </p:nvSpPr>
        <p:spPr>
          <a:xfrm>
            <a:off x="10348053" y="722998"/>
            <a:ext cx="914400" cy="914400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5D984A-EC62-872B-E2B8-BA6EB1CF0236}"/>
              </a:ext>
            </a:extLst>
          </p:cNvPr>
          <p:cNvSpPr/>
          <p:nvPr/>
        </p:nvSpPr>
        <p:spPr>
          <a:xfrm>
            <a:off x="9407137" y="920978"/>
            <a:ext cx="2651102" cy="1422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E8709A93-41A2-679E-FB88-B4373AFBB9A3}"/>
              </a:ext>
            </a:extLst>
          </p:cNvPr>
          <p:cNvSpPr/>
          <p:nvPr/>
        </p:nvSpPr>
        <p:spPr>
          <a:xfrm rot="7460347">
            <a:off x="10105328" y="281066"/>
            <a:ext cx="713961" cy="1351011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1E25C520-BDAA-CF63-513E-852F6EFD82A1}"/>
              </a:ext>
            </a:extLst>
          </p:cNvPr>
          <p:cNvSpPr/>
          <p:nvPr/>
        </p:nvSpPr>
        <p:spPr>
          <a:xfrm rot="14169448">
            <a:off x="10864471" y="247435"/>
            <a:ext cx="713961" cy="1351011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5F56382-21FF-FF61-6E78-9D2D38DECBE0}"/>
              </a:ext>
            </a:extLst>
          </p:cNvPr>
          <p:cNvSpPr/>
          <p:nvPr/>
        </p:nvSpPr>
        <p:spPr>
          <a:xfrm>
            <a:off x="282872" y="157882"/>
            <a:ext cx="4261074" cy="321684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7BCB5A6-3E32-0F10-DC08-2EB59F18E5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447" r="22539" b="63867"/>
          <a:stretch>
            <a:fillRect/>
          </a:stretch>
        </p:blipFill>
        <p:spPr>
          <a:xfrm rot="19175942">
            <a:off x="2684741" y="1321827"/>
            <a:ext cx="1282739" cy="767082"/>
          </a:xfrm>
          <a:prstGeom prst="rect">
            <a:avLst/>
          </a:prstGeom>
        </p:spPr>
      </p:pic>
      <p:pic>
        <p:nvPicPr>
          <p:cNvPr id="29" name="Picture 2" descr="Arm Clipart PNG Image">
            <a:extLst>
              <a:ext uri="{FF2B5EF4-FFF2-40B4-BE49-F238E27FC236}">
                <a16:creationId xmlns:a16="http://schemas.microsoft.com/office/drawing/2014/main" id="{08486B2C-5EB5-DFEE-C023-80DE57A1F5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096" y="1447015"/>
            <a:ext cx="2661850" cy="1812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EDADD4B-2FB1-67E3-5E7C-DB37F019D05D}"/>
              </a:ext>
            </a:extLst>
          </p:cNvPr>
          <p:cNvSpPr/>
          <p:nvPr/>
        </p:nvSpPr>
        <p:spPr>
          <a:xfrm>
            <a:off x="719391" y="1781824"/>
            <a:ext cx="1592749" cy="62484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Nanosecond Laser Pulse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12518C9-54CA-64E9-20A9-6C33FD354E48}"/>
              </a:ext>
            </a:extLst>
          </p:cNvPr>
          <p:cNvCxnSpPr>
            <a:cxnSpLocks/>
          </p:cNvCxnSpPr>
          <p:nvPr/>
        </p:nvCxnSpPr>
        <p:spPr>
          <a:xfrm>
            <a:off x="2292890" y="2108681"/>
            <a:ext cx="1507214" cy="434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front red lens flare png">
            <a:extLst>
              <a:ext uri="{FF2B5EF4-FFF2-40B4-BE49-F238E27FC236}">
                <a16:creationId xmlns:a16="http://schemas.microsoft.com/office/drawing/2014/main" id="{A7F26EF0-F287-1513-2BE4-F8740225E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2" r="20980"/>
          <a:stretch>
            <a:fillRect/>
          </a:stretch>
        </p:blipFill>
        <p:spPr bwMode="auto">
          <a:xfrm>
            <a:off x="3357761" y="1781824"/>
            <a:ext cx="685800" cy="653715"/>
          </a:xfrm>
          <a:custGeom>
            <a:avLst/>
            <a:gdLst>
              <a:gd name="connsiteX0" fmla="*/ 342900 w 685800"/>
              <a:gd name="connsiteY0" fmla="*/ 0 h 653715"/>
              <a:gd name="connsiteX1" fmla="*/ 685800 w 685800"/>
              <a:gd name="connsiteY1" fmla="*/ 342900 h 653715"/>
              <a:gd name="connsiteX2" fmla="*/ 534619 w 685800"/>
              <a:gd name="connsiteY2" fmla="*/ 627238 h 653715"/>
              <a:gd name="connsiteX3" fmla="*/ 485839 w 685800"/>
              <a:gd name="connsiteY3" fmla="*/ 653715 h 653715"/>
              <a:gd name="connsiteX4" fmla="*/ 199962 w 685800"/>
              <a:gd name="connsiteY4" fmla="*/ 653715 h 653715"/>
              <a:gd name="connsiteX5" fmla="*/ 151182 w 685800"/>
              <a:gd name="connsiteY5" fmla="*/ 627238 h 653715"/>
              <a:gd name="connsiteX6" fmla="*/ 0 w 685800"/>
              <a:gd name="connsiteY6" fmla="*/ 342900 h 653715"/>
              <a:gd name="connsiteX7" fmla="*/ 342900 w 685800"/>
              <a:gd name="connsiteY7" fmla="*/ 0 h 653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" h="653715">
                <a:moveTo>
                  <a:pt x="342900" y="0"/>
                </a:moveTo>
                <a:cubicBezTo>
                  <a:pt x="532278" y="0"/>
                  <a:pt x="685800" y="153522"/>
                  <a:pt x="685800" y="342900"/>
                </a:cubicBezTo>
                <a:cubicBezTo>
                  <a:pt x="685800" y="461261"/>
                  <a:pt x="625831" y="565616"/>
                  <a:pt x="534619" y="627238"/>
                </a:cubicBezTo>
                <a:lnTo>
                  <a:pt x="485839" y="653715"/>
                </a:lnTo>
                <a:lnTo>
                  <a:pt x="199962" y="653715"/>
                </a:lnTo>
                <a:lnTo>
                  <a:pt x="151182" y="627238"/>
                </a:lnTo>
                <a:cubicBezTo>
                  <a:pt x="59970" y="565616"/>
                  <a:pt x="0" y="461261"/>
                  <a:pt x="0" y="342900"/>
                </a:cubicBezTo>
                <a:cubicBezTo>
                  <a:pt x="0" y="153522"/>
                  <a:pt x="153522" y="0"/>
                  <a:pt x="3429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 descr="A white object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BF9787CE-1C9D-FB25-9F7D-091720114D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192" y="1017897"/>
            <a:ext cx="1444015" cy="520817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8DEAB5AD-784C-848F-1EE2-A48A2CB7D47F}"/>
              </a:ext>
            </a:extLst>
          </p:cNvPr>
          <p:cNvSpPr/>
          <p:nvPr/>
        </p:nvSpPr>
        <p:spPr>
          <a:xfrm>
            <a:off x="569574" y="440322"/>
            <a:ext cx="1444015" cy="465547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Transducer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9843BD-49B8-176E-45C7-A03046776007}"/>
              </a:ext>
            </a:extLst>
          </p:cNvPr>
          <p:cNvSpPr txBox="1"/>
          <p:nvPr/>
        </p:nvSpPr>
        <p:spPr>
          <a:xfrm>
            <a:off x="2816932" y="790531"/>
            <a:ext cx="16865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Sound Waves</a:t>
            </a:r>
          </a:p>
        </p:txBody>
      </p:sp>
    </p:spTree>
    <p:extLst>
      <p:ext uri="{BB962C8B-B14F-4D97-AF65-F5344CB8AC3E}">
        <p14:creationId xmlns:p14="http://schemas.microsoft.com/office/powerpoint/2010/main" val="304459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1293</TotalTime>
  <Words>85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acumin </vt:lpstr>
      <vt:lpstr>Aptos</vt:lpstr>
      <vt:lpstr>Aptos Display</vt:lpstr>
      <vt:lpstr>Arial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Vincely, Vinoin Devpaul</dc:creator>
  <cp:lastModifiedBy>Vincely, Vinoin Devpaul</cp:lastModifiedBy>
  <cp:revision>14</cp:revision>
  <dcterms:created xsi:type="dcterms:W3CDTF">2025-06-30T03:18:34Z</dcterms:created>
  <dcterms:modified xsi:type="dcterms:W3CDTF">2025-10-25T23:22:03Z</dcterms:modified>
</cp:coreProperties>
</file>

<file path=docProps/thumbnail.jpeg>
</file>